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 id="2147483708" r:id="rId3"/>
    <p:sldMasterId id="2147483720" r:id="rId4"/>
    <p:sldMasterId id="2147483756" r:id="rId5"/>
    <p:sldMasterId id="2147483768" r:id="rId6"/>
  </p:sldMasterIdLst>
  <p:sldIdLst>
    <p:sldId id="266" r:id="rId7"/>
    <p:sldId id="257" r:id="rId8"/>
    <p:sldId id="264" r:id="rId9"/>
    <p:sldId id="258" r:id="rId10"/>
    <p:sldId id="259" r:id="rId11"/>
    <p:sldId id="260" r:id="rId12"/>
    <p:sldId id="261" r:id="rId13"/>
    <p:sldId id="262" r:id="rId14"/>
    <p:sldId id="263"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19" name="Footer Placeholder 18"/>
          <p:cNvSpPr>
            <a:spLocks noGrp="1"/>
          </p:cNvSpPr>
          <p:nvPr>
            <p:ph type="ftr" sz="quarter" idx="11"/>
          </p:nvPr>
        </p:nvSpPr>
        <p:spPr/>
        <p:txBody>
          <a:bodyPr/>
          <a:lstStyle/>
          <a:p>
            <a:endParaRPr lang="ar-IQ">
              <a:solidFill>
                <a:srgbClr val="DBF5F9">
                  <a:shade val="90000"/>
                </a:srgbClr>
              </a:solidFill>
            </a:endParaRPr>
          </a:p>
        </p:txBody>
      </p:sp>
      <p:sp>
        <p:nvSpPr>
          <p:cNvPr id="27" name="Slide Number Placeholder 26"/>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29001836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416893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934101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19" name="Footer Placeholder 18"/>
          <p:cNvSpPr>
            <a:spLocks noGrp="1"/>
          </p:cNvSpPr>
          <p:nvPr>
            <p:ph type="ftr" sz="quarter" idx="11"/>
          </p:nvPr>
        </p:nvSpPr>
        <p:spPr/>
        <p:txBody>
          <a:bodyPr/>
          <a:lstStyle/>
          <a:p>
            <a:endParaRPr lang="ar-IQ">
              <a:solidFill>
                <a:srgbClr val="DBF5F9">
                  <a:shade val="90000"/>
                </a:srgbClr>
              </a:solidFill>
            </a:endParaRPr>
          </a:p>
        </p:txBody>
      </p:sp>
      <p:sp>
        <p:nvSpPr>
          <p:cNvPr id="27" name="Slide Number Placeholder 26"/>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6011472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569675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5" name="Footer Placeholder 4"/>
          <p:cNvSpPr>
            <a:spLocks noGrp="1"/>
          </p:cNvSpPr>
          <p:nvPr>
            <p:ph type="ftr" sz="quarter" idx="11"/>
          </p:nvPr>
        </p:nvSpPr>
        <p:spPr/>
        <p:txBody>
          <a:bodyPr/>
          <a:lstStyle/>
          <a:p>
            <a:endParaRPr lang="ar-IQ">
              <a:solidFill>
                <a:srgbClr val="DBF5F9">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172427989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53595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8" name="Footer Placeholder 7"/>
          <p:cNvSpPr>
            <a:spLocks noGrp="1"/>
          </p:cNvSpPr>
          <p:nvPr>
            <p:ph type="ftr" sz="quarter" idx="11"/>
          </p:nvPr>
        </p:nvSpPr>
        <p:spPr/>
        <p:txBody>
          <a:bodyPr/>
          <a:lstStyle/>
          <a:p>
            <a:endParaRPr lang="ar-IQ">
              <a:solidFill>
                <a:srgbClr val="04617B">
                  <a:shade val="90000"/>
                </a:srgbClr>
              </a:solidFill>
            </a:endParaRPr>
          </a:p>
        </p:txBody>
      </p:sp>
      <p:sp>
        <p:nvSpPr>
          <p:cNvPr id="9" name="Slide Number Placeholder 8"/>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19697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4" name="Footer Placeholder 3"/>
          <p:cNvSpPr>
            <a:spLocks noGrp="1"/>
          </p:cNvSpPr>
          <p:nvPr>
            <p:ph type="ftr" sz="quarter" idx="11"/>
          </p:nvPr>
        </p:nvSpPr>
        <p:spPr/>
        <p:txBody>
          <a:bodyPr/>
          <a:lstStyle/>
          <a:p>
            <a:endParaRPr lang="ar-IQ">
              <a:solidFill>
                <a:srgbClr val="04617B">
                  <a:shade val="90000"/>
                </a:srgbClr>
              </a:solidFill>
            </a:endParaRPr>
          </a:p>
        </p:txBody>
      </p:sp>
      <p:sp>
        <p:nvSpPr>
          <p:cNvPr id="5" name="Slide Number Placeholder 4"/>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856950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3" name="Footer Placeholder 2"/>
          <p:cNvSpPr>
            <a:spLocks noGrp="1"/>
          </p:cNvSpPr>
          <p:nvPr>
            <p:ph type="ftr" sz="quarter" idx="11"/>
          </p:nvPr>
        </p:nvSpPr>
        <p:spPr/>
        <p:txBody>
          <a:bodyPr/>
          <a:lstStyle/>
          <a:p>
            <a:endParaRPr lang="ar-IQ">
              <a:solidFill>
                <a:srgbClr val="04617B">
                  <a:shade val="90000"/>
                </a:srgbClr>
              </a:solidFill>
            </a:endParaRPr>
          </a:p>
        </p:txBody>
      </p:sp>
      <p:sp>
        <p:nvSpPr>
          <p:cNvPr id="4" name="Slide Number Placeholder 3"/>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346023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20042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822378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869929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472933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730221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19" name="Footer Placeholder 18"/>
          <p:cNvSpPr>
            <a:spLocks noGrp="1"/>
          </p:cNvSpPr>
          <p:nvPr>
            <p:ph type="ftr" sz="quarter" idx="11"/>
          </p:nvPr>
        </p:nvSpPr>
        <p:spPr/>
        <p:txBody>
          <a:bodyPr/>
          <a:lstStyle/>
          <a:p>
            <a:endParaRPr lang="ar-IQ">
              <a:solidFill>
                <a:srgbClr val="DBF5F9">
                  <a:shade val="90000"/>
                </a:srgbClr>
              </a:solidFill>
            </a:endParaRPr>
          </a:p>
        </p:txBody>
      </p:sp>
      <p:sp>
        <p:nvSpPr>
          <p:cNvPr id="27" name="Slide Number Placeholder 26"/>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249826584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860810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5" name="Footer Placeholder 4"/>
          <p:cNvSpPr>
            <a:spLocks noGrp="1"/>
          </p:cNvSpPr>
          <p:nvPr>
            <p:ph type="ftr" sz="quarter" idx="11"/>
          </p:nvPr>
        </p:nvSpPr>
        <p:spPr/>
        <p:txBody>
          <a:bodyPr/>
          <a:lstStyle/>
          <a:p>
            <a:endParaRPr lang="ar-IQ">
              <a:solidFill>
                <a:srgbClr val="DBF5F9">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71604237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96656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8" name="Footer Placeholder 7"/>
          <p:cNvSpPr>
            <a:spLocks noGrp="1"/>
          </p:cNvSpPr>
          <p:nvPr>
            <p:ph type="ftr" sz="quarter" idx="11"/>
          </p:nvPr>
        </p:nvSpPr>
        <p:spPr/>
        <p:txBody>
          <a:bodyPr/>
          <a:lstStyle/>
          <a:p>
            <a:endParaRPr lang="ar-IQ">
              <a:solidFill>
                <a:srgbClr val="04617B">
                  <a:shade val="90000"/>
                </a:srgbClr>
              </a:solidFill>
            </a:endParaRPr>
          </a:p>
        </p:txBody>
      </p:sp>
      <p:sp>
        <p:nvSpPr>
          <p:cNvPr id="9" name="Slide Number Placeholder 8"/>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4005856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4" name="Footer Placeholder 3"/>
          <p:cNvSpPr>
            <a:spLocks noGrp="1"/>
          </p:cNvSpPr>
          <p:nvPr>
            <p:ph type="ftr" sz="quarter" idx="11"/>
          </p:nvPr>
        </p:nvSpPr>
        <p:spPr/>
        <p:txBody>
          <a:bodyPr/>
          <a:lstStyle/>
          <a:p>
            <a:endParaRPr lang="ar-IQ">
              <a:solidFill>
                <a:srgbClr val="04617B">
                  <a:shade val="90000"/>
                </a:srgbClr>
              </a:solidFill>
            </a:endParaRPr>
          </a:p>
        </p:txBody>
      </p:sp>
      <p:sp>
        <p:nvSpPr>
          <p:cNvPr id="5" name="Slide Number Placeholder 4"/>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813135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3" name="Footer Placeholder 2"/>
          <p:cNvSpPr>
            <a:spLocks noGrp="1"/>
          </p:cNvSpPr>
          <p:nvPr>
            <p:ph type="ftr" sz="quarter" idx="11"/>
          </p:nvPr>
        </p:nvSpPr>
        <p:spPr/>
        <p:txBody>
          <a:bodyPr/>
          <a:lstStyle/>
          <a:p>
            <a:endParaRPr lang="ar-IQ">
              <a:solidFill>
                <a:srgbClr val="04617B">
                  <a:shade val="90000"/>
                </a:srgbClr>
              </a:solidFill>
            </a:endParaRPr>
          </a:p>
        </p:txBody>
      </p:sp>
      <p:sp>
        <p:nvSpPr>
          <p:cNvPr id="4" name="Slide Number Placeholder 3"/>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01305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5" name="Footer Placeholder 4"/>
          <p:cNvSpPr>
            <a:spLocks noGrp="1"/>
          </p:cNvSpPr>
          <p:nvPr>
            <p:ph type="ftr" sz="quarter" idx="11"/>
          </p:nvPr>
        </p:nvSpPr>
        <p:spPr/>
        <p:txBody>
          <a:bodyPr/>
          <a:lstStyle/>
          <a:p>
            <a:endParaRPr lang="ar-IQ">
              <a:solidFill>
                <a:srgbClr val="DBF5F9">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7260933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199745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2884261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712315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633492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19" name="Footer Placeholder 18"/>
          <p:cNvSpPr>
            <a:spLocks noGrp="1"/>
          </p:cNvSpPr>
          <p:nvPr>
            <p:ph type="ftr" sz="quarter" idx="11"/>
          </p:nvPr>
        </p:nvSpPr>
        <p:spPr/>
        <p:txBody>
          <a:bodyPr/>
          <a:lstStyle/>
          <a:p>
            <a:endParaRPr lang="ar-IQ">
              <a:solidFill>
                <a:srgbClr val="DBF5F9">
                  <a:shade val="90000"/>
                </a:srgbClr>
              </a:solidFill>
            </a:endParaRPr>
          </a:p>
        </p:txBody>
      </p:sp>
      <p:sp>
        <p:nvSpPr>
          <p:cNvPr id="27" name="Slide Number Placeholder 26"/>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424737889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4271927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5" name="Footer Placeholder 4"/>
          <p:cNvSpPr>
            <a:spLocks noGrp="1"/>
          </p:cNvSpPr>
          <p:nvPr>
            <p:ph type="ftr" sz="quarter" idx="11"/>
          </p:nvPr>
        </p:nvSpPr>
        <p:spPr/>
        <p:txBody>
          <a:bodyPr/>
          <a:lstStyle/>
          <a:p>
            <a:endParaRPr lang="ar-IQ">
              <a:solidFill>
                <a:srgbClr val="DBF5F9">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100645481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623872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8" name="Footer Placeholder 7"/>
          <p:cNvSpPr>
            <a:spLocks noGrp="1"/>
          </p:cNvSpPr>
          <p:nvPr>
            <p:ph type="ftr" sz="quarter" idx="11"/>
          </p:nvPr>
        </p:nvSpPr>
        <p:spPr/>
        <p:txBody>
          <a:bodyPr/>
          <a:lstStyle/>
          <a:p>
            <a:endParaRPr lang="ar-IQ">
              <a:solidFill>
                <a:srgbClr val="04617B">
                  <a:shade val="90000"/>
                </a:srgbClr>
              </a:solidFill>
            </a:endParaRPr>
          </a:p>
        </p:txBody>
      </p:sp>
      <p:sp>
        <p:nvSpPr>
          <p:cNvPr id="9" name="Slide Number Placeholder 8"/>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251089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4" name="Footer Placeholder 3"/>
          <p:cNvSpPr>
            <a:spLocks noGrp="1"/>
          </p:cNvSpPr>
          <p:nvPr>
            <p:ph type="ftr" sz="quarter" idx="11"/>
          </p:nvPr>
        </p:nvSpPr>
        <p:spPr/>
        <p:txBody>
          <a:bodyPr/>
          <a:lstStyle/>
          <a:p>
            <a:endParaRPr lang="ar-IQ">
              <a:solidFill>
                <a:srgbClr val="04617B">
                  <a:shade val="90000"/>
                </a:srgbClr>
              </a:solidFill>
            </a:endParaRPr>
          </a:p>
        </p:txBody>
      </p:sp>
      <p:sp>
        <p:nvSpPr>
          <p:cNvPr id="5" name="Slide Number Placeholder 4"/>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75819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824763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3" name="Footer Placeholder 2"/>
          <p:cNvSpPr>
            <a:spLocks noGrp="1"/>
          </p:cNvSpPr>
          <p:nvPr>
            <p:ph type="ftr" sz="quarter" idx="11"/>
          </p:nvPr>
        </p:nvSpPr>
        <p:spPr/>
        <p:txBody>
          <a:bodyPr/>
          <a:lstStyle/>
          <a:p>
            <a:endParaRPr lang="ar-IQ">
              <a:solidFill>
                <a:srgbClr val="04617B">
                  <a:shade val="90000"/>
                </a:srgbClr>
              </a:solidFill>
            </a:endParaRPr>
          </a:p>
        </p:txBody>
      </p:sp>
      <p:sp>
        <p:nvSpPr>
          <p:cNvPr id="4" name="Slide Number Placeholder 3"/>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438620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401356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3531050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611094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670850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DBF5F9">
                  <a:shade val="90000"/>
                </a:srgbClr>
              </a:solidFill>
            </a:endParaRPr>
          </a:p>
        </p:txBody>
      </p:sp>
      <p:sp>
        <p:nvSpPr>
          <p:cNvPr id="6" name="عنصر نائب لرقم الشريحة 5"/>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3643993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04617B">
                  <a:shade val="90000"/>
                </a:srgbClr>
              </a:solidFill>
            </a:endParaRPr>
          </a:p>
        </p:txBody>
      </p:sp>
      <p:sp>
        <p:nvSpPr>
          <p:cNvPr id="6" name="عنصر نائب لرقم الشريحة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533790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DBF5F9">
                  <a:shade val="90000"/>
                </a:srgbClr>
              </a:solidFill>
            </a:endParaRPr>
          </a:p>
        </p:txBody>
      </p:sp>
      <p:sp>
        <p:nvSpPr>
          <p:cNvPr id="6" name="عنصر نائب لرقم الشريحة 5"/>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2793780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04617B">
                  <a:shade val="90000"/>
                </a:srgbClr>
              </a:solidFill>
            </a:endParaRPr>
          </a:p>
        </p:txBody>
      </p:sp>
      <p:sp>
        <p:nvSpPr>
          <p:cNvPr id="7" name="عنصر نائب لرقم الشريحة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42432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8" name="عنصر نائب للتذييل 7"/>
          <p:cNvSpPr>
            <a:spLocks noGrp="1"/>
          </p:cNvSpPr>
          <p:nvPr>
            <p:ph type="ftr" sz="quarter" idx="11"/>
          </p:nvPr>
        </p:nvSpPr>
        <p:spPr/>
        <p:txBody>
          <a:bodyPr/>
          <a:lstStyle/>
          <a:p>
            <a:endParaRPr lang="ar-IQ">
              <a:solidFill>
                <a:srgbClr val="04617B">
                  <a:shade val="90000"/>
                </a:srgbClr>
              </a:solidFill>
            </a:endParaRPr>
          </a:p>
        </p:txBody>
      </p:sp>
      <p:sp>
        <p:nvSpPr>
          <p:cNvPr id="9" name="عنصر نائب لرقم الشريحة 8"/>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5615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8" name="Footer Placeholder 7"/>
          <p:cNvSpPr>
            <a:spLocks noGrp="1"/>
          </p:cNvSpPr>
          <p:nvPr>
            <p:ph type="ftr" sz="quarter" idx="11"/>
          </p:nvPr>
        </p:nvSpPr>
        <p:spPr/>
        <p:txBody>
          <a:bodyPr/>
          <a:lstStyle/>
          <a:p>
            <a:endParaRPr lang="ar-IQ">
              <a:solidFill>
                <a:srgbClr val="04617B">
                  <a:shade val="90000"/>
                </a:srgbClr>
              </a:solidFill>
            </a:endParaRPr>
          </a:p>
        </p:txBody>
      </p:sp>
      <p:sp>
        <p:nvSpPr>
          <p:cNvPr id="9" name="Slide Number Placeholder 8"/>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312234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4" name="عنصر نائب للتذييل 3"/>
          <p:cNvSpPr>
            <a:spLocks noGrp="1"/>
          </p:cNvSpPr>
          <p:nvPr>
            <p:ph type="ftr" sz="quarter" idx="11"/>
          </p:nvPr>
        </p:nvSpPr>
        <p:spPr/>
        <p:txBody>
          <a:bodyPr/>
          <a:lstStyle/>
          <a:p>
            <a:endParaRPr lang="ar-IQ">
              <a:solidFill>
                <a:srgbClr val="04617B">
                  <a:shade val="90000"/>
                </a:srgbClr>
              </a:solidFill>
            </a:endParaRPr>
          </a:p>
        </p:txBody>
      </p:sp>
      <p:sp>
        <p:nvSpPr>
          <p:cNvPr id="5" name="عنصر نائب لرقم الشريحة 4"/>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306468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3" name="عنصر نائب للتذييل 2"/>
          <p:cNvSpPr>
            <a:spLocks noGrp="1"/>
          </p:cNvSpPr>
          <p:nvPr>
            <p:ph type="ftr" sz="quarter" idx="11"/>
          </p:nvPr>
        </p:nvSpPr>
        <p:spPr/>
        <p:txBody>
          <a:bodyPr/>
          <a:lstStyle/>
          <a:p>
            <a:endParaRPr lang="ar-IQ">
              <a:solidFill>
                <a:srgbClr val="04617B">
                  <a:shade val="90000"/>
                </a:srgbClr>
              </a:solidFill>
            </a:endParaRPr>
          </a:p>
        </p:txBody>
      </p:sp>
      <p:sp>
        <p:nvSpPr>
          <p:cNvPr id="4" name="عنصر نائب لرقم الشريحة 3"/>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7006572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04617B">
                  <a:shade val="90000"/>
                </a:srgbClr>
              </a:solidFill>
            </a:endParaRPr>
          </a:p>
        </p:txBody>
      </p:sp>
      <p:sp>
        <p:nvSpPr>
          <p:cNvPr id="7" name="عنصر نائب لرقم الشريحة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0810049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04617B">
                  <a:shade val="90000"/>
                </a:srgbClr>
              </a:solidFill>
            </a:endParaRPr>
          </a:p>
        </p:txBody>
      </p:sp>
      <p:sp>
        <p:nvSpPr>
          <p:cNvPr id="7" name="عنصر نائب لرقم الشريحة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336996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04617B">
                  <a:shade val="90000"/>
                </a:srgbClr>
              </a:solidFill>
            </a:endParaRPr>
          </a:p>
        </p:txBody>
      </p:sp>
      <p:sp>
        <p:nvSpPr>
          <p:cNvPr id="6" name="عنصر نائب لرقم الشريحة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4259440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04617B">
                  <a:shade val="90000"/>
                </a:srgbClr>
              </a:solidFill>
            </a:endParaRPr>
          </a:p>
        </p:txBody>
      </p:sp>
      <p:sp>
        <p:nvSpPr>
          <p:cNvPr id="6" name="عنصر نائب لرقم الشريحة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891090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813577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394377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402690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21653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4" name="Footer Placeholder 3"/>
          <p:cNvSpPr>
            <a:spLocks noGrp="1"/>
          </p:cNvSpPr>
          <p:nvPr>
            <p:ph type="ftr" sz="quarter" idx="11"/>
          </p:nvPr>
        </p:nvSpPr>
        <p:spPr/>
        <p:txBody>
          <a:bodyPr/>
          <a:lstStyle/>
          <a:p>
            <a:endParaRPr lang="ar-IQ">
              <a:solidFill>
                <a:srgbClr val="04617B">
                  <a:shade val="90000"/>
                </a:srgbClr>
              </a:solidFill>
            </a:endParaRPr>
          </a:p>
        </p:txBody>
      </p:sp>
      <p:sp>
        <p:nvSpPr>
          <p:cNvPr id="5" name="Slide Number Placeholder 4"/>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8837456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694830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253639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8379374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4270962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3217412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4656447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91405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3" name="Footer Placeholder 2"/>
          <p:cNvSpPr>
            <a:spLocks noGrp="1"/>
          </p:cNvSpPr>
          <p:nvPr>
            <p:ph type="ftr" sz="quarter" idx="11"/>
          </p:nvPr>
        </p:nvSpPr>
        <p:spPr/>
        <p:txBody>
          <a:bodyPr/>
          <a:lstStyle/>
          <a:p>
            <a:endParaRPr lang="ar-IQ">
              <a:solidFill>
                <a:srgbClr val="04617B">
                  <a:shade val="90000"/>
                </a:srgbClr>
              </a:solidFill>
            </a:endParaRPr>
          </a:p>
        </p:txBody>
      </p:sp>
      <p:sp>
        <p:nvSpPr>
          <p:cNvPr id="4" name="Slide Number Placeholder 3"/>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409201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25571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255492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822297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4057108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3610666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386150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srgbClr val="04617B">
                  <a:shade val="90000"/>
                </a:srgb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88079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0531575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الهرم السكاني</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 </a:t>
            </a:r>
            <a:r>
              <a:rPr lang="ar-IQ" sz="3200" dirty="0" smtClean="0">
                <a:solidFill>
                  <a:srgbClr val="073E87"/>
                </a:solidFill>
                <a:ea typeface="+mn-ea"/>
              </a:rPr>
              <a:t/>
            </a:r>
            <a:br>
              <a:rPr lang="ar-IQ" sz="3200" dirty="0" smtClean="0">
                <a:solidFill>
                  <a:srgbClr val="073E87"/>
                </a:solidFill>
                <a:ea typeface="+mn-ea"/>
              </a:rPr>
            </a:b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3342348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648"/>
            <a:ext cx="8229600" cy="864096"/>
          </a:xfrm>
        </p:spPr>
        <p:txBody>
          <a:bodyPr>
            <a:normAutofit/>
          </a:bodyPr>
          <a:lstStyle/>
          <a:p>
            <a:pPr algn="ctr"/>
            <a:r>
              <a:rPr lang="ar-IQ" dirty="0" smtClean="0"/>
              <a:t>الهرم السكاني</a:t>
            </a:r>
            <a:endParaRPr lang="ar-IQ" dirty="0"/>
          </a:p>
        </p:txBody>
      </p:sp>
      <p:sp>
        <p:nvSpPr>
          <p:cNvPr id="3" name="عنصر نائب للمحتوى 2"/>
          <p:cNvSpPr>
            <a:spLocks noGrp="1"/>
          </p:cNvSpPr>
          <p:nvPr>
            <p:ph idx="1"/>
          </p:nvPr>
        </p:nvSpPr>
        <p:spPr>
          <a:xfrm>
            <a:off x="251520" y="1340768"/>
            <a:ext cx="8640960" cy="5184576"/>
          </a:xfrm>
        </p:spPr>
        <p:txBody>
          <a:bodyPr>
            <a:normAutofit fontScale="92500" lnSpcReduction="10000"/>
          </a:bodyPr>
          <a:lstStyle/>
          <a:p>
            <a:pPr algn="justLow"/>
            <a:r>
              <a:rPr lang="ar-IQ" dirty="0" smtClean="0"/>
              <a:t>ويعرف باسم الهرم العمري النوعي للسكان </a:t>
            </a:r>
            <a:r>
              <a:rPr lang="en-US" dirty="0" smtClean="0">
                <a:solidFill>
                  <a:srgbClr val="FF0000"/>
                </a:solidFill>
              </a:rPr>
              <a:t>Age sex population pyramid</a:t>
            </a:r>
            <a:r>
              <a:rPr lang="ar-IQ" dirty="0" smtClean="0">
                <a:solidFill>
                  <a:srgbClr val="FF0000"/>
                </a:solidFill>
              </a:rPr>
              <a:t> </a:t>
            </a:r>
            <a:r>
              <a:rPr lang="ar-IQ" dirty="0" smtClean="0"/>
              <a:t>ويعد من الاشكال البيانية المتبعة في تمثيل تباين التركيب العمري والنوعي بين سكان الدول المختلفة في مدة معينة او بين سكان الدولة الواحدة في تعداد معين. كما يوضح التغير الذي طرأ على تركيب سكان الدولة او سكان الاقليم خلال زمن معين, ويرسم الهرم في محورين هما :- </a:t>
            </a:r>
          </a:p>
          <a:p>
            <a:pPr marL="514350" indent="-514350" algn="justLow">
              <a:buFont typeface="+mj-cs"/>
              <a:buAutoNum type="arabic2Minus"/>
            </a:pPr>
            <a:r>
              <a:rPr lang="ar-IQ" dirty="0">
                <a:solidFill>
                  <a:srgbClr val="FF0000"/>
                </a:solidFill>
              </a:rPr>
              <a:t>المحور الافقي</a:t>
            </a:r>
            <a:r>
              <a:rPr lang="ar-IQ" dirty="0" smtClean="0"/>
              <a:t>: تثبت عليه النسب المئوية او الاعداد المطلقة لكل فئة من فئات العمر بالنسبة الى مجموع السكان وتوضح نسب الذكور الى يسار المحور الراسي والاناث الى يمينه.</a:t>
            </a:r>
          </a:p>
          <a:p>
            <a:pPr marL="514350" indent="-514350" algn="justLow">
              <a:buFont typeface="+mj-cs"/>
              <a:buAutoNum type="arabic2Minus"/>
            </a:pPr>
            <a:r>
              <a:rPr lang="ar-IQ" dirty="0" smtClean="0">
                <a:solidFill>
                  <a:srgbClr val="FF0000"/>
                </a:solidFill>
              </a:rPr>
              <a:t>المحور الراسي</a:t>
            </a:r>
            <a:r>
              <a:rPr lang="ar-IQ" dirty="0" smtClean="0"/>
              <a:t>: يمثل الفئات العمرية النوعية وتكون في العادة خماسية.</a:t>
            </a:r>
            <a:endParaRPr lang="ar-IQ" dirty="0"/>
          </a:p>
        </p:txBody>
      </p:sp>
    </p:spTree>
    <p:extLst>
      <p:ext uri="{BB962C8B-B14F-4D97-AF65-F5344CB8AC3E}">
        <p14:creationId xmlns:p14="http://schemas.microsoft.com/office/powerpoint/2010/main" val="752674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78698"/>
          </a:xfrm>
        </p:spPr>
        <p:txBody>
          <a:bodyPr>
            <a:normAutofit/>
          </a:bodyPr>
          <a:lstStyle/>
          <a:p>
            <a:pPr algn="just"/>
            <a:r>
              <a:rPr lang="ar-IQ" sz="4000" dirty="0" smtClean="0"/>
              <a:t>ان استعمال الارقام المطلقة في تمثيل الفئات العمرية النوعية هو الادق لكن من عيوبه انه لا يمكن استعماله في الشعوب التي تبلغ عشرات او مئات الملايين من السكان, اما استعمال النسب فميزته تساوي جميع الاهرام حتى لو اختلف حجم السكان بين الدول والاقاليم داخل الدولة المطلوب مقارنتها وتظهر هذه الاهرام مدى التباين العمري النوعي النسبي بغض النظر عن حجم السكان</a:t>
            </a:r>
            <a:endParaRPr lang="ar-IQ" sz="4000" dirty="0"/>
          </a:p>
        </p:txBody>
      </p:sp>
    </p:spTree>
    <p:extLst>
      <p:ext uri="{BB962C8B-B14F-4D97-AF65-F5344CB8AC3E}">
        <p14:creationId xmlns:p14="http://schemas.microsoft.com/office/powerpoint/2010/main" val="3335733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p:spPr>
        <p:style>
          <a:lnRef idx="1">
            <a:schemeClr val="accent5"/>
          </a:lnRef>
          <a:fillRef idx="2">
            <a:schemeClr val="accent5"/>
          </a:fillRef>
          <a:effectRef idx="1">
            <a:schemeClr val="accent5"/>
          </a:effectRef>
          <a:fontRef idx="minor">
            <a:schemeClr val="dk1"/>
          </a:fontRef>
        </p:style>
        <p:txBody>
          <a:bodyPr/>
          <a:lstStyle/>
          <a:p>
            <a:r>
              <a:rPr lang="ar-IQ" b="1" i="1" dirty="0">
                <a:solidFill>
                  <a:srgbClr val="FF0000"/>
                </a:solidFill>
              </a:rPr>
              <a:t>انواع الاهرام السكانية</a:t>
            </a:r>
          </a:p>
        </p:txBody>
      </p:sp>
      <p:sp>
        <p:nvSpPr>
          <p:cNvPr id="3" name="عنصر نائب للمحتوى 2"/>
          <p:cNvSpPr>
            <a:spLocks noGrp="1"/>
          </p:cNvSpPr>
          <p:nvPr>
            <p:ph idx="1"/>
          </p:nvPr>
        </p:nvSpPr>
        <p:spPr>
          <a:xfrm>
            <a:off x="179512" y="1600200"/>
            <a:ext cx="8784976" cy="4925144"/>
          </a:xfrm>
        </p:spPr>
        <p:style>
          <a:lnRef idx="1">
            <a:schemeClr val="accent5"/>
          </a:lnRef>
          <a:fillRef idx="2">
            <a:schemeClr val="accent5"/>
          </a:fillRef>
          <a:effectRef idx="1">
            <a:schemeClr val="accent5"/>
          </a:effectRef>
          <a:fontRef idx="minor">
            <a:schemeClr val="dk1"/>
          </a:fontRef>
        </p:style>
        <p:txBody>
          <a:bodyPr>
            <a:normAutofit/>
          </a:bodyPr>
          <a:lstStyle/>
          <a:p>
            <a:pPr marL="514350" indent="-514350">
              <a:buFont typeface="+mj-lt"/>
              <a:buAutoNum type="arabicPeriod"/>
            </a:pPr>
            <a:r>
              <a:rPr lang="ar-IQ" sz="3600" b="1" dirty="0">
                <a:ea typeface="+mj-ea"/>
              </a:rPr>
              <a:t>هرم شبيه بمثلث </a:t>
            </a:r>
            <a:r>
              <a:rPr lang="ar-IQ" sz="3600" b="1" dirty="0" smtClean="0">
                <a:ea typeface="+mj-ea"/>
              </a:rPr>
              <a:t>منتظم</a:t>
            </a:r>
          </a:p>
          <a:p>
            <a:pPr marL="514350" indent="-514350">
              <a:buFont typeface="+mj-lt"/>
              <a:buAutoNum type="arabicPeriod"/>
            </a:pPr>
            <a:r>
              <a:rPr lang="ar-IQ" b="1" dirty="0">
                <a:ea typeface="+mj-ea"/>
              </a:rPr>
              <a:t>هرم ذو القاعدة العريضة والجوانب المنحنية قليلا الى الداخل, والمنحدر تدريجيا من </a:t>
            </a:r>
            <a:r>
              <a:rPr lang="ar-IQ" b="1" dirty="0" smtClean="0">
                <a:ea typeface="+mj-ea"/>
              </a:rPr>
              <a:t>القمة</a:t>
            </a:r>
          </a:p>
          <a:p>
            <a:pPr marL="514350" indent="-514350">
              <a:buFont typeface="+mj-lt"/>
              <a:buAutoNum type="arabicPeriod"/>
            </a:pPr>
            <a:r>
              <a:rPr lang="ar-IQ" b="1" dirty="0"/>
              <a:t>هرم ذو قاعدة عريضة نسبيا وجوانب مرتفعة في عمر الاطفال دون 15 سنة والبالغين الصغار من 15 – 34 سنة</a:t>
            </a:r>
          </a:p>
          <a:p>
            <a:pPr marL="514350" indent="-514350">
              <a:buFont typeface="+mj-lt"/>
              <a:buAutoNum type="arabicPeriod"/>
            </a:pPr>
            <a:r>
              <a:rPr lang="ar-IQ" sz="3600" b="1" dirty="0"/>
              <a:t>هرم متأثر بالهجرة</a:t>
            </a:r>
          </a:p>
          <a:p>
            <a:pPr marL="514350" indent="-514350">
              <a:buFont typeface="+mj-lt"/>
              <a:buAutoNum type="arabicPeriod"/>
            </a:pPr>
            <a:r>
              <a:rPr lang="ar-IQ" sz="3600" b="1" dirty="0"/>
              <a:t>هرم شبيه بمستطيل قائم</a:t>
            </a:r>
            <a:endParaRPr lang="ar-IQ" sz="3600" b="1" dirty="0" smtClean="0">
              <a:ea typeface="+mj-ea"/>
              <a:cs typeface="Traditional Arabic"/>
            </a:endParaRPr>
          </a:p>
          <a:p>
            <a:pPr marL="514350" indent="-514350">
              <a:buFont typeface="+mj-lt"/>
              <a:buAutoNum type="arabicPeriod"/>
            </a:pPr>
            <a:endParaRPr lang="ar-IQ" dirty="0"/>
          </a:p>
        </p:txBody>
      </p:sp>
    </p:spTree>
    <p:extLst>
      <p:ext uri="{BB962C8B-B14F-4D97-AF65-F5344CB8AC3E}">
        <p14:creationId xmlns:p14="http://schemas.microsoft.com/office/powerpoint/2010/main" val="2839439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720080"/>
          </a:xfrm>
        </p:spPr>
        <p:txBody>
          <a:bodyPr>
            <a:normAutofit/>
          </a:bodyPr>
          <a:lstStyle/>
          <a:p>
            <a:pPr algn="ctr"/>
            <a:r>
              <a:rPr lang="ar-IQ" sz="3200" dirty="0">
                <a:solidFill>
                  <a:prstClr val="black"/>
                </a:solidFill>
                <a:ea typeface="+mn-ea"/>
                <a:cs typeface="Arial"/>
              </a:rPr>
              <a:t>1- هرم شبيه بمثلث منتظم</a:t>
            </a:r>
            <a:endParaRPr lang="ar-IQ" dirty="0"/>
          </a:p>
        </p:txBody>
      </p:sp>
      <p:sp>
        <p:nvSpPr>
          <p:cNvPr id="3" name="عنصر نائب للمحتوى 2"/>
          <p:cNvSpPr>
            <a:spLocks noGrp="1"/>
          </p:cNvSpPr>
          <p:nvPr>
            <p:ph idx="1"/>
          </p:nvPr>
        </p:nvSpPr>
        <p:spPr/>
        <p:txBody>
          <a:bodyPr/>
          <a:lstStyle/>
          <a:p>
            <a:r>
              <a:rPr lang="ar-IQ" dirty="0" smtClean="0"/>
              <a:t> كان هذا مألوف في معظم سكان العالم قبل القرن الثامن عشر, اما الان فيقتصر على عدد قليل من الدول النامية الاكثر تأخرا والتي تشهد ارتفاع كبير في معدلات المواليد والوفيات الخام, نحو سيراليون , تشاد, غامبيا, جمهورية افريقيا الوسطى.</a:t>
            </a:r>
          </a:p>
          <a:p>
            <a:pPr algn="just"/>
            <a:r>
              <a:rPr lang="ar-IQ" dirty="0" smtClean="0"/>
              <a:t>والهرم السكاني في تشاد نموذج عن هذا الهرم اذ تكون قاعدته عريضة كما يميل جانبا الهرم الى الاستقامة بدلا من التقعر القليل الى الداخل, كما ان قصر امد الحياة بمعدل لا  يزيد عن 35 سنة جعل المحور الراسي للهرم قصيرا.</a:t>
            </a:r>
            <a:endParaRPr lang="ar-IQ" dirty="0"/>
          </a:p>
        </p:txBody>
      </p:sp>
    </p:spTree>
    <p:extLst>
      <p:ext uri="{BB962C8B-B14F-4D97-AF65-F5344CB8AC3E}">
        <p14:creationId xmlns:p14="http://schemas.microsoft.com/office/powerpoint/2010/main" val="3650496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3200" dirty="0">
                <a:solidFill>
                  <a:prstClr val="black"/>
                </a:solidFill>
                <a:ea typeface="+mn-ea"/>
                <a:cs typeface="Arial"/>
              </a:rPr>
              <a:t>2- هرم ذو القاعدة العريضة والجوانب المنحنية قليلا الى الداخل, والمنحدر تدريجيا من </a:t>
            </a:r>
            <a:r>
              <a:rPr lang="ar-IQ" sz="3200" dirty="0" smtClean="0">
                <a:solidFill>
                  <a:prstClr val="black"/>
                </a:solidFill>
                <a:ea typeface="+mn-ea"/>
                <a:cs typeface="Arial"/>
              </a:rPr>
              <a:t>القمة</a:t>
            </a:r>
            <a:endParaRPr lang="ar-IQ" dirty="0"/>
          </a:p>
        </p:txBody>
      </p:sp>
      <p:sp>
        <p:nvSpPr>
          <p:cNvPr id="3" name="عنصر نائب للمحتوى 2"/>
          <p:cNvSpPr>
            <a:spLocks noGrp="1"/>
          </p:cNvSpPr>
          <p:nvPr>
            <p:ph idx="1"/>
          </p:nvPr>
        </p:nvSpPr>
        <p:spPr/>
        <p:txBody>
          <a:bodyPr/>
          <a:lstStyle/>
          <a:p>
            <a:pPr marL="0" indent="0" algn="justLow">
              <a:buNone/>
            </a:pPr>
            <a:r>
              <a:rPr lang="ar-IQ" dirty="0" smtClean="0"/>
              <a:t>وهو شائع في الدول النامية التي يتزايد فيها نمو السكان بمعدلات عالية بسبب ارتفاع معدلات المواليد وهبوط معدل الوفيات الخام, والهرم السكاني للمغرب خير مثال على ذلك</a:t>
            </a:r>
            <a:r>
              <a:rPr lang="ar-IQ" dirty="0"/>
              <a:t> </a:t>
            </a:r>
            <a:r>
              <a:rPr lang="ar-IQ" dirty="0" smtClean="0"/>
              <a:t>وفيه تكون القاعدة عريضة لارتفاع معدل الزيادة الطبيعية السنوية وارتفاع معدل وفيات المواليد الخام وانخفاض معدل الوفيات الخام.</a:t>
            </a:r>
            <a:endParaRPr lang="ar-IQ" dirty="0"/>
          </a:p>
        </p:txBody>
      </p:sp>
    </p:spTree>
    <p:extLst>
      <p:ext uri="{BB962C8B-B14F-4D97-AF65-F5344CB8AC3E}">
        <p14:creationId xmlns:p14="http://schemas.microsoft.com/office/powerpoint/2010/main" val="1315753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786210"/>
          </a:xfrm>
        </p:spPr>
        <p:txBody>
          <a:bodyPr>
            <a:normAutofit/>
          </a:bodyPr>
          <a:lstStyle/>
          <a:p>
            <a:pPr algn="ctr"/>
            <a:r>
              <a:rPr lang="ar-IQ" sz="3200" dirty="0" smtClean="0"/>
              <a:t>3- هرم ذو قاعدة عريضة نسبيا وجوانب مرتفعة في عمر الاطفال دون 15 سنة والبالغين الصغار من 15 – 34 سنة</a:t>
            </a:r>
            <a:endParaRPr lang="ar-IQ" sz="3200" dirty="0"/>
          </a:p>
        </p:txBody>
      </p:sp>
      <p:sp>
        <p:nvSpPr>
          <p:cNvPr id="3" name="عنصر نائب للمحتوى 2"/>
          <p:cNvSpPr>
            <a:spLocks noGrp="1"/>
          </p:cNvSpPr>
          <p:nvPr>
            <p:ph idx="1"/>
          </p:nvPr>
        </p:nvSpPr>
        <p:spPr>
          <a:xfrm>
            <a:off x="457200" y="2492896"/>
            <a:ext cx="8229600" cy="3633267"/>
          </a:xfrm>
        </p:spPr>
        <p:txBody>
          <a:bodyPr/>
          <a:lstStyle/>
          <a:p>
            <a:pPr marL="0" indent="0">
              <a:buNone/>
            </a:pPr>
            <a:r>
              <a:rPr lang="ar-IQ" dirty="0" smtClean="0"/>
              <a:t>يتأثر هذا الهرم بسياسة تنظيم الاسرة وتحديد النسل خاصة في الدول النامية التي تواجه فائض في السكان كالصين, ويعد الهرم السكاني في ماليزيا نمطا لذلك , اذ هبطت معدلات المواليد الخام والوفيات الخام لذلك استقامت جوانب الفئات العمرية لصغار السن دون 15 سنة والبالغين من 15 – 34 سنة باتجاه القمة بدلا من الامتداد كثيرا مع القاعدة .</a:t>
            </a:r>
            <a:endParaRPr lang="ar-IQ" dirty="0"/>
          </a:p>
        </p:txBody>
      </p:sp>
    </p:spTree>
    <p:extLst>
      <p:ext uri="{BB962C8B-B14F-4D97-AF65-F5344CB8AC3E}">
        <p14:creationId xmlns:p14="http://schemas.microsoft.com/office/powerpoint/2010/main" val="3006423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792088"/>
          </a:xfrm>
        </p:spPr>
        <p:txBody>
          <a:bodyPr>
            <a:normAutofit fontScale="90000"/>
          </a:bodyPr>
          <a:lstStyle/>
          <a:p>
            <a:pPr algn="ctr"/>
            <a:r>
              <a:rPr lang="ar-IQ" dirty="0" smtClean="0"/>
              <a:t>4- هرم متأثر بالهجرة</a:t>
            </a:r>
            <a:endParaRPr lang="ar-IQ" dirty="0"/>
          </a:p>
        </p:txBody>
      </p:sp>
      <p:sp>
        <p:nvSpPr>
          <p:cNvPr id="3" name="عنصر نائب للمحتوى 2"/>
          <p:cNvSpPr>
            <a:spLocks noGrp="1"/>
          </p:cNvSpPr>
          <p:nvPr>
            <p:ph idx="1"/>
          </p:nvPr>
        </p:nvSpPr>
        <p:spPr>
          <a:xfrm>
            <a:off x="457200" y="1484784"/>
            <a:ext cx="8229600" cy="4641379"/>
          </a:xfrm>
        </p:spPr>
        <p:txBody>
          <a:bodyPr/>
          <a:lstStyle/>
          <a:p>
            <a:r>
              <a:rPr lang="ar-IQ" dirty="0" smtClean="0"/>
              <a:t>يأخذ شكلين احدهما لسكان دولة جاذبة للسكان كالكويت والاخر لسكان دولة طاردة  لسكانها كاليمن.</a:t>
            </a:r>
          </a:p>
          <a:p>
            <a:pPr marL="514350" indent="-514350">
              <a:buFont typeface="+mj-cs"/>
              <a:buAutoNum type="arabic2Minus"/>
            </a:pPr>
            <a:r>
              <a:rPr lang="ar-IQ" dirty="0" smtClean="0"/>
              <a:t>ففي الكويت  يتسم الهرم السكاني بالتحدب للفئات العمرية من الذكور في عمر العمل من 15 – 64 سنة اكثر من الاناث وذلك لان غالبية الوافدين من الذكور مما انعكس على ارتفاع نسبة النوع الى 150 ذكر لكل 100 انثى في الفئات العمرية من 20 – 59 سنة .</a:t>
            </a:r>
          </a:p>
          <a:p>
            <a:pPr marL="514350" indent="-514350">
              <a:buFont typeface="+mj-cs"/>
              <a:buAutoNum type="arabic2Minus"/>
            </a:pPr>
            <a:r>
              <a:rPr lang="ar-IQ" dirty="0" smtClean="0"/>
              <a:t>اما الهرم السكاني في اليمن فيتسم بوجود تقعر في الفئات العمرية للذكور بين 15 – 59 سنة وذلك لمغادرتهم الى دول الخليج العربي سعيا وراء العمل مما ادى الى انخفاض نسبة النوع الى 91 ذكر لكل 100 انثى .</a:t>
            </a:r>
          </a:p>
        </p:txBody>
      </p:sp>
    </p:spTree>
    <p:extLst>
      <p:ext uri="{BB962C8B-B14F-4D97-AF65-F5344CB8AC3E}">
        <p14:creationId xmlns:p14="http://schemas.microsoft.com/office/powerpoint/2010/main" val="1874204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1143000"/>
          </a:xfrm>
        </p:spPr>
        <p:style>
          <a:lnRef idx="1">
            <a:schemeClr val="accent3"/>
          </a:lnRef>
          <a:fillRef idx="2">
            <a:schemeClr val="accent3"/>
          </a:fillRef>
          <a:effectRef idx="1">
            <a:schemeClr val="accent3"/>
          </a:effectRef>
          <a:fontRef idx="minor">
            <a:schemeClr val="dk1"/>
          </a:fontRef>
        </p:style>
        <p:txBody>
          <a:bodyPr/>
          <a:lstStyle/>
          <a:p>
            <a:r>
              <a:rPr lang="ar-IQ" dirty="0" smtClean="0"/>
              <a:t>5- هرم شبيه بمستطيل قائم</a:t>
            </a:r>
            <a:endParaRPr lang="ar-IQ" dirty="0"/>
          </a:p>
        </p:txBody>
      </p:sp>
      <p:sp>
        <p:nvSpPr>
          <p:cNvPr id="3" name="عنصر نائب للمحتوى 2"/>
          <p:cNvSpPr>
            <a:spLocks noGrp="1"/>
          </p:cNvSpPr>
          <p:nvPr>
            <p:ph idx="1"/>
          </p:nvPr>
        </p:nvSpPr>
        <p:spPr>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lstStyle/>
          <a:p>
            <a:pPr algn="just"/>
            <a:r>
              <a:rPr lang="ar-IQ" dirty="0" smtClean="0"/>
              <a:t>يتمثل في الدول المتقدمة, اهم ما يتميز به هذا الهرم ان الاختلافات بين الفئات العمرية اقل كثيرا منها في الدول النامية .</a:t>
            </a:r>
          </a:p>
          <a:p>
            <a:pPr algn="just"/>
            <a:r>
              <a:rPr lang="ar-IQ" dirty="0" smtClean="0"/>
              <a:t>يكون اقرب الى الشكل المستطيل منه الى المثلث ومع وجود فوارق في الأهرام السكانية للدول المتقدمة الا انها تشترك في خصائص ديموغرافية منها تكون قاعدة الهرم ضيقة وتميل قمته الى التحدب وارتفاع جوانبه نحو القمة اذا يتخذ شكلا مستطيلا, اليابان وكندا مثال لهذا الهرم.</a:t>
            </a:r>
          </a:p>
        </p:txBody>
      </p:sp>
    </p:spTree>
    <p:extLst>
      <p:ext uri="{BB962C8B-B14F-4D97-AF65-F5344CB8AC3E}">
        <p14:creationId xmlns:p14="http://schemas.microsoft.com/office/powerpoint/2010/main" val="1011271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3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4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5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645</Words>
  <Application>Microsoft Office PowerPoint</Application>
  <PresentationFormat>عرض على الشاشة (3:4)‏</PresentationFormat>
  <Paragraphs>29</Paragraphs>
  <Slides>9</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6</vt:i4>
      </vt:variant>
      <vt:variant>
        <vt:lpstr>عناوين الشرائح</vt:lpstr>
      </vt:variant>
      <vt:variant>
        <vt:i4>9</vt:i4>
      </vt:variant>
    </vt:vector>
  </HeadingPairs>
  <TitlesOfParts>
    <vt:vector size="24" baseType="lpstr">
      <vt:lpstr>Arial</vt:lpstr>
      <vt:lpstr>Calibri</vt:lpstr>
      <vt:lpstr>Candara</vt:lpstr>
      <vt:lpstr>Constantia</vt:lpstr>
      <vt:lpstr>Majalla UI</vt:lpstr>
      <vt:lpstr>Symbol</vt:lpstr>
      <vt:lpstr>Times New Roman</vt:lpstr>
      <vt:lpstr>Traditional Arabic</vt:lpstr>
      <vt:lpstr>Wingdings 2</vt:lpstr>
      <vt:lpstr>2_تدفق</vt:lpstr>
      <vt:lpstr>3_تدفق</vt:lpstr>
      <vt:lpstr>4_تدفق</vt:lpstr>
      <vt:lpstr>5_تدفق</vt:lpstr>
      <vt:lpstr>نسق Office</vt:lpstr>
      <vt:lpstr>شكل موجة</vt:lpstr>
      <vt:lpstr>وزارة التعليم العالي والبحث العلمي جامعة ديالى  كلية التربية للعلوم الانسانية قسم الجغرافية   العام 2022 –2023  </vt:lpstr>
      <vt:lpstr>الهرم السكاني</vt:lpstr>
      <vt:lpstr>ان استعمال الارقام المطلقة في تمثيل الفئات العمرية النوعية هو الادق لكن من عيوبه انه لا يمكن استعماله في الشعوب التي تبلغ عشرات او مئات الملايين من السكان, اما استعمال النسب فميزته تساوي جميع الاهرام حتى لو اختلف حجم السكان بين الدول والاقاليم داخل الدولة المطلوب مقارنتها وتظهر هذه الاهرام مدى التباين العمري النوعي النسبي بغض النظر عن حجم السكان</vt:lpstr>
      <vt:lpstr>انواع الاهرام السكانية</vt:lpstr>
      <vt:lpstr>1- هرم شبيه بمثلث منتظم</vt:lpstr>
      <vt:lpstr>2- هرم ذو القاعدة العريضة والجوانب المنحنية قليلا الى الداخل, والمنحدر تدريجيا من القمة</vt:lpstr>
      <vt:lpstr>3- هرم ذو قاعدة عريضة نسبيا وجوانب مرتفعة في عمر الاطفال دون 15 سنة والبالغين الصغار من 15 – 34 سنة</vt:lpstr>
      <vt:lpstr>4- هرم متأثر بالهجرة</vt:lpstr>
      <vt:lpstr>5- هرم شبيه بمستطيل قائم</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assal</dc:creator>
  <cp:lastModifiedBy>المرايا للحاسبات</cp:lastModifiedBy>
  <cp:revision>25</cp:revision>
  <dcterms:created xsi:type="dcterms:W3CDTF">2020-04-03T09:43:33Z</dcterms:created>
  <dcterms:modified xsi:type="dcterms:W3CDTF">2022-11-30T09:58:33Z</dcterms:modified>
</cp:coreProperties>
</file>